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5.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6.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7.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26"/>
  </p:notesMasterIdLst>
  <p:sldIdLst>
    <p:sldId id="513" r:id="rId2"/>
    <p:sldId id="1103" r:id="rId3"/>
    <p:sldId id="1144" r:id="rId4"/>
    <p:sldId id="1054" r:id="rId5"/>
    <p:sldId id="1167" r:id="rId6"/>
    <p:sldId id="1168" r:id="rId7"/>
    <p:sldId id="1169" r:id="rId8"/>
    <p:sldId id="1178" r:id="rId9"/>
    <p:sldId id="1179" r:id="rId10"/>
    <p:sldId id="1146" r:id="rId11"/>
    <p:sldId id="1171" r:id="rId12"/>
    <p:sldId id="1172" r:id="rId13"/>
    <p:sldId id="1173" r:id="rId14"/>
    <p:sldId id="1174" r:id="rId15"/>
    <p:sldId id="1180" r:id="rId16"/>
    <p:sldId id="1175" r:id="rId17"/>
    <p:sldId id="1170" r:id="rId18"/>
    <p:sldId id="1176" r:id="rId19"/>
    <p:sldId id="1177" r:id="rId20"/>
    <p:sldId id="1181" r:id="rId21"/>
    <p:sldId id="1158" r:id="rId22"/>
    <p:sldId id="1159" r:id="rId23"/>
    <p:sldId id="1160" r:id="rId24"/>
    <p:sldId id="291" r:id="rId25"/>
  </p:sldIdLst>
  <p:sldSz cx="9144000" cy="5143500" type="screen16x9"/>
  <p:notesSz cx="6858000" cy="9144000"/>
  <p:custDataLst>
    <p:tags r:id="rId27"/>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extLst>
      <p:ext uri="{19B8F6BF-5375-455C-9EA6-DF929625EA0E}">
        <p15:presenceInfo xmlns:p15="http://schemas.microsoft.com/office/powerpoint/2012/main" userId="S-1-5-21-1708537768-1303643608-725345543-200204" providerId="AD"/>
      </p:ext>
    </p:extLst>
  </p:cmAuthor>
  <p:cmAuthor id="2" name="Bob Vachon" initials="BV" lastIdx="24" clrIdx="2">
    <p:extLst>
      <p:ext uri="{19B8F6BF-5375-455C-9EA6-DF929625EA0E}">
        <p15:presenceInfo xmlns:p15="http://schemas.microsoft.com/office/powerpoint/2012/main" userId="c7abe87968a0b633" providerId="Windows Live"/>
      </p:ext>
    </p:extLst>
  </p:cmAuthor>
  <p:cmAuthor id="3" name="Sue Livingston -X (suliving - UNICON INC at Cisco)" initials="SL-(-UIaC" lastIdx="31" clrIdx="3">
    <p:extLst>
      <p:ext uri="{19B8F6BF-5375-455C-9EA6-DF929625EA0E}">
        <p15:presenceInfo xmlns:p15="http://schemas.microsoft.com/office/powerpoint/2012/main" userId="S::suliving@cisco.com::dc701d48-dd51-411a-9041-b7f1328f1486" providerId="AD"/>
      </p:ext>
    </p:extLst>
  </p:cmAuthor>
  <p:cmAuthor id="4" name="jagibbon" initials="jmg" lastIdx="8" clrIdx="4">
    <p:extLst>
      <p:ext uri="{19B8F6BF-5375-455C-9EA6-DF929625EA0E}">
        <p15:presenceInfo xmlns:p15="http://schemas.microsoft.com/office/powerpoint/2012/main" userId="jagibbon" providerId="None"/>
      </p:ext>
    </p:extLst>
  </p:cmAuthor>
  <p:cmAuthor id="5" name="User" initials="U" lastIdx="2" clrIdx="5">
    <p:extLst>
      <p:ext uri="{19B8F6BF-5375-455C-9EA6-DF929625EA0E}">
        <p15:presenceInfo xmlns:p15="http://schemas.microsoft.com/office/powerpoint/2012/main" userId="ca4b5d97ed7ab9c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25" autoAdjust="0"/>
    <p:restoredTop sz="91152" autoAdjust="0"/>
  </p:normalViewPr>
  <p:slideViewPr>
    <p:cSldViewPr snapToGrid="0" showGuides="1">
      <p:cViewPr varScale="1">
        <p:scale>
          <a:sx n="81" d="100"/>
          <a:sy n="81" d="100"/>
        </p:scale>
        <p:origin x="1000" y="52"/>
      </p:cViewPr>
      <p:guideLst>
        <p:guide orient="horz" pos="1620"/>
        <p:guide pos="336"/>
      </p:guideLst>
    </p:cSldViewPr>
  </p:slideViewPr>
  <p:outlineViewPr>
    <p:cViewPr>
      <p:scale>
        <a:sx n="33" d="100"/>
        <a:sy n="33" d="100"/>
      </p:scale>
      <p:origin x="0" y="-226704"/>
    </p:cViewPr>
  </p:outlineViewPr>
  <p:notesTextViewPr>
    <p:cViewPr>
      <p:scale>
        <a:sx n="1" d="1"/>
        <a:sy n="1" d="1"/>
      </p:scale>
      <p:origin x="0" y="0"/>
    </p:cViewPr>
  </p:notesTextViewPr>
  <p:sorterViewPr>
    <p:cViewPr>
      <p:scale>
        <a:sx n="111" d="100"/>
        <a:sy n="111" d="100"/>
      </p:scale>
      <p:origin x="0" y="-512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viewProps" Target="viewProps.xml"/></Relationships>
</file>

<file path=ppt/media/image1.jpeg>
</file>

<file path=ppt/media/image10.tiff>
</file>

<file path=ppt/media/image11.tiff>
</file>

<file path=ppt/media/image12.png>
</file>

<file path=ppt/media/image13.png>
</file>

<file path=ppt/media/image2.jpeg>
</file>

<file path=ppt/media/image3.png>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2/21/2020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3025542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10</a:t>
            </a:fld>
            <a:endParaRPr lang="en-US" dirty="0"/>
          </a:p>
        </p:txBody>
      </p:sp>
    </p:spTree>
    <p:extLst>
      <p:ext uri="{BB962C8B-B14F-4D97-AF65-F5344CB8AC3E}">
        <p14:creationId xmlns:p14="http://schemas.microsoft.com/office/powerpoint/2010/main" val="925024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11</a:t>
            </a:fld>
            <a:endParaRPr lang="en-US" dirty="0"/>
          </a:p>
        </p:txBody>
      </p:sp>
    </p:spTree>
    <p:extLst>
      <p:ext uri="{BB962C8B-B14F-4D97-AF65-F5344CB8AC3E}">
        <p14:creationId xmlns:p14="http://schemas.microsoft.com/office/powerpoint/2010/main" val="38774425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12</a:t>
            </a:fld>
            <a:endParaRPr lang="en-US" dirty="0"/>
          </a:p>
        </p:txBody>
      </p:sp>
    </p:spTree>
    <p:extLst>
      <p:ext uri="{BB962C8B-B14F-4D97-AF65-F5344CB8AC3E}">
        <p14:creationId xmlns:p14="http://schemas.microsoft.com/office/powerpoint/2010/main" val="13935925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13</a:t>
            </a:fld>
            <a:endParaRPr lang="en-US" dirty="0"/>
          </a:p>
        </p:txBody>
      </p:sp>
    </p:spTree>
    <p:extLst>
      <p:ext uri="{BB962C8B-B14F-4D97-AF65-F5344CB8AC3E}">
        <p14:creationId xmlns:p14="http://schemas.microsoft.com/office/powerpoint/2010/main" val="14457701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15077017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4402613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32968366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17</a:t>
            </a:fld>
            <a:endParaRPr lang="en-US" dirty="0"/>
          </a:p>
        </p:txBody>
      </p:sp>
    </p:spTree>
    <p:extLst>
      <p:ext uri="{BB962C8B-B14F-4D97-AF65-F5344CB8AC3E}">
        <p14:creationId xmlns:p14="http://schemas.microsoft.com/office/powerpoint/2010/main" val="13865098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18</a:t>
            </a:fld>
            <a:endParaRPr lang="en-US" dirty="0"/>
          </a:p>
        </p:txBody>
      </p:sp>
    </p:spTree>
    <p:extLst>
      <p:ext uri="{BB962C8B-B14F-4D97-AF65-F5344CB8AC3E}">
        <p14:creationId xmlns:p14="http://schemas.microsoft.com/office/powerpoint/2010/main" val="904947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3194964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a:t>
            </a:fld>
            <a:endParaRPr lang="en-US" dirty="0"/>
          </a:p>
        </p:txBody>
      </p:sp>
    </p:spTree>
    <p:extLst>
      <p:ext uri="{BB962C8B-B14F-4D97-AF65-F5344CB8AC3E}">
        <p14:creationId xmlns:p14="http://schemas.microsoft.com/office/powerpoint/2010/main" val="35213041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7511999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21</a:t>
            </a:fld>
            <a:endParaRPr lang="en-US" dirty="0"/>
          </a:p>
        </p:txBody>
      </p:sp>
    </p:spTree>
    <p:extLst>
      <p:ext uri="{BB962C8B-B14F-4D97-AF65-F5344CB8AC3E}">
        <p14:creationId xmlns:p14="http://schemas.microsoft.com/office/powerpoint/2010/main" val="17642051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22</a:t>
            </a:fld>
            <a:endParaRPr lang="en-US" dirty="0"/>
          </a:p>
        </p:txBody>
      </p:sp>
    </p:spTree>
    <p:extLst>
      <p:ext uri="{BB962C8B-B14F-4D97-AF65-F5344CB8AC3E}">
        <p14:creationId xmlns:p14="http://schemas.microsoft.com/office/powerpoint/2010/main" val="22988750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23</a:t>
            </a:fld>
            <a:endParaRPr lang="en-US" dirty="0"/>
          </a:p>
        </p:txBody>
      </p:sp>
    </p:spTree>
    <p:extLst>
      <p:ext uri="{BB962C8B-B14F-4D97-AF65-F5344CB8AC3E}">
        <p14:creationId xmlns:p14="http://schemas.microsoft.com/office/powerpoint/2010/main" val="35983220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24</a:t>
            </a:fld>
            <a:endParaRPr lang="en-US" dirty="0"/>
          </a:p>
        </p:txBody>
      </p:sp>
    </p:spTree>
    <p:extLst>
      <p:ext uri="{BB962C8B-B14F-4D97-AF65-F5344CB8AC3E}">
        <p14:creationId xmlns:p14="http://schemas.microsoft.com/office/powerpoint/2010/main" val="1591394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a:t>
            </a:fld>
            <a:endParaRPr lang="en-US" dirty="0"/>
          </a:p>
        </p:txBody>
      </p:sp>
    </p:spTree>
    <p:extLst>
      <p:ext uri="{BB962C8B-B14F-4D97-AF65-F5344CB8AC3E}">
        <p14:creationId xmlns:p14="http://schemas.microsoft.com/office/powerpoint/2010/main" val="3092312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a:t>
            </a:fld>
            <a:endParaRPr lang="en-US" dirty="0"/>
          </a:p>
        </p:txBody>
      </p:sp>
    </p:spTree>
    <p:extLst>
      <p:ext uri="{BB962C8B-B14F-4D97-AF65-F5344CB8AC3E}">
        <p14:creationId xmlns:p14="http://schemas.microsoft.com/office/powerpoint/2010/main" val="10536112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1242982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1864933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1584039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40673245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31" r:id="rId13"/>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0.xml"/><Relationship Id="rId1" Type="http://schemas.openxmlformats.org/officeDocument/2006/relationships/tags" Target="../tags/tag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1219200"/>
            <a:ext cx="6557379" cy="1666626"/>
          </a:xfrm>
        </p:spPr>
        <p:txBody>
          <a:bodyPr/>
          <a:lstStyle/>
          <a:p>
            <a:r>
              <a:rPr lang="en-US" dirty="0">
                <a:solidFill>
                  <a:schemeClr val="accent5">
                    <a:lumMod val="40000"/>
                    <a:lumOff val="60000"/>
                  </a:schemeClr>
                </a:solidFill>
              </a:rPr>
              <a:t>Chapter 19: Understanding Wireless Roam and Location Services</a:t>
            </a:r>
          </a:p>
        </p:txBody>
      </p:sp>
      <p:sp>
        <p:nvSpPr>
          <p:cNvPr id="5" name="Text Placeholder 4"/>
          <p:cNvSpPr>
            <a:spLocks noGrp="1"/>
          </p:cNvSpPr>
          <p:nvPr>
            <p:ph type="body" sz="quarter" idx="13"/>
          </p:nvPr>
        </p:nvSpPr>
        <p:spPr>
          <a:xfrm>
            <a:off x="469497" y="3127609"/>
            <a:ext cx="5925246" cy="299001"/>
          </a:xfrm>
        </p:spPr>
        <p:txBody>
          <a:bodyPr/>
          <a:lstStyle/>
          <a:p>
            <a:r>
              <a:rPr lang="en-US" dirty="0">
                <a:solidFill>
                  <a:schemeClr val="bg2">
                    <a:lumMod val="40000"/>
                    <a:lumOff val="60000"/>
                  </a:schemeClr>
                </a:solidFill>
              </a:rPr>
              <a:t>Instructor Materials</a:t>
            </a:r>
          </a:p>
        </p:txBody>
      </p:sp>
      <p:sp>
        <p:nvSpPr>
          <p:cNvPr id="7" name="Subtitle 6"/>
          <p:cNvSpPr>
            <a:spLocks noGrp="1"/>
          </p:cNvSpPr>
          <p:nvPr>
            <p:ph type="subTitle" idx="1"/>
          </p:nvPr>
        </p:nvSpPr>
        <p:spPr>
          <a:xfrm>
            <a:off x="469496" y="3809526"/>
            <a:ext cx="2793965" cy="902174"/>
          </a:xfrm>
        </p:spPr>
        <p:txBody>
          <a:bodyPr/>
          <a:lstStyle/>
          <a:p>
            <a:r>
              <a:rPr lang="en-US" dirty="0">
                <a:solidFill>
                  <a:schemeClr val="accent5">
                    <a:lumMod val="40000"/>
                    <a:lumOff val="60000"/>
                  </a:schemeClr>
                </a:solidFill>
              </a:rPr>
              <a:t>CCNP Enterprise: Core Networking</a:t>
            </a:r>
            <a:endParaRPr lang="en-US" dirty="0"/>
          </a:p>
          <a:p>
            <a:endParaRPr lang="en-US" dirty="0"/>
          </a:p>
        </p:txBody>
      </p:sp>
    </p:spTree>
    <p:custDataLst>
      <p:tags r:id="rId1"/>
    </p:custDataLst>
    <p:extLst>
      <p:ext uri="{BB962C8B-B14F-4D97-AF65-F5344CB8AC3E}">
        <p14:creationId xmlns:p14="http://schemas.microsoft.com/office/powerpoint/2010/main" val="3436504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Roaming Between Centralized Controllers</a:t>
            </a:r>
          </a:p>
        </p:txBody>
      </p:sp>
      <p:sp>
        <p:nvSpPr>
          <p:cNvPr id="4" name="TextBox 3">
            <a:extLst>
              <a:ext uri="{FF2B5EF4-FFF2-40B4-BE49-F238E27FC236}">
                <a16:creationId xmlns:a16="http://schemas.microsoft.com/office/drawing/2014/main" id="{E2BFA70F-DC0C-41D5-868E-C8FBC661D58F}"/>
              </a:ext>
            </a:extLst>
          </p:cNvPr>
          <p:cNvSpPr txBox="1"/>
          <p:nvPr/>
        </p:nvSpPr>
        <p:spPr>
          <a:xfrm>
            <a:off x="438151" y="2162175"/>
            <a:ext cx="8277832"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When two or more controllers support the APs in an enterprise, the APs can be distributed across them. As always, when clients become mobile, they roam from one AP to another—except they could also be roaming from one controller to another, depending on how neighboring APs are assigned to the controllers. As a network grows, AP roaming can scale too by organizing controllers into mobility groups. </a:t>
            </a:r>
          </a:p>
        </p:txBody>
      </p:sp>
    </p:spTree>
    <p:custDataLst>
      <p:tags r:id="rId1"/>
    </p:custDataLst>
    <p:extLst>
      <p:ext uri="{BB962C8B-B14F-4D97-AF65-F5344CB8AC3E}">
        <p14:creationId xmlns:p14="http://schemas.microsoft.com/office/powerpoint/2010/main" val="4211335590"/>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Between Centralized Controllers</a:t>
            </a:r>
            <a:br>
              <a:rPr lang="en-US" dirty="0"/>
            </a:br>
            <a:r>
              <a:rPr lang="en-US" sz="2400" dirty="0"/>
              <a:t>Before an Intercontroller Roam</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7" y="855419"/>
            <a:ext cx="3254858" cy="3392385"/>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When a client roams from one AP to another and those APs lie on two different controllers, the client makes an intercontroller roam.</a:t>
            </a:r>
          </a:p>
          <a:p>
            <a:pPr marL="0" indent="0" algn="l" defTabSz="684213" fontAlgn="base">
              <a:spcBef>
                <a:spcPts val="600"/>
              </a:spcBef>
              <a:spcAft>
                <a:spcPts val="600"/>
              </a:spcAft>
              <a:buClr>
                <a:schemeClr val="tx2"/>
              </a:buClr>
              <a:buSzPct val="90000"/>
            </a:pPr>
            <a:r>
              <a:rPr lang="en-US" sz="1600" dirty="0">
                <a:solidFill>
                  <a:srgbClr val="000000"/>
                </a:solidFill>
              </a:rPr>
              <a:t>Figure 19-6 shows a simple scenario prior to a roam. Controller WLC 1 has one association in its database—that of Client 1 on AP 1.</a:t>
            </a:r>
          </a:p>
          <a:p>
            <a:pPr marL="0" indent="0" algn="l" defTabSz="684213" fontAlgn="base">
              <a:spcBef>
                <a:spcPts val="600"/>
              </a:spcBef>
              <a:spcAft>
                <a:spcPts val="600"/>
              </a:spcAft>
              <a:buClr>
                <a:schemeClr val="tx2"/>
              </a:buClr>
              <a:buSzPct val="90000"/>
            </a:pPr>
            <a:endParaRPr lang="en-US" sz="1600" dirty="0">
              <a:solidFill>
                <a:srgbClr val="000000"/>
              </a:solidFill>
            </a:endParaRPr>
          </a:p>
          <a:p>
            <a:pPr marL="0" indent="0" algn="l" defTabSz="684213" fontAlgn="base">
              <a:spcBef>
                <a:spcPts val="600"/>
              </a:spcBef>
              <a:spcAft>
                <a:spcPts val="600"/>
              </a:spcAft>
              <a:buClr>
                <a:schemeClr val="tx2"/>
              </a:buClr>
              <a:buSzPct val="90000"/>
            </a:pPr>
            <a:r>
              <a:rPr lang="en-US" sz="1600" dirty="0">
                <a:solidFill>
                  <a:srgbClr val="000000"/>
                </a:solidFill>
              </a:rPr>
              <a:t> </a:t>
            </a:r>
          </a:p>
        </p:txBody>
      </p:sp>
      <p:pic>
        <p:nvPicPr>
          <p:cNvPr id="5" name="Picture 4">
            <a:extLst>
              <a:ext uri="{FF2B5EF4-FFF2-40B4-BE49-F238E27FC236}">
                <a16:creationId xmlns:a16="http://schemas.microsoft.com/office/drawing/2014/main" id="{3240DCFD-895E-C748-B550-01125BA433D3}"/>
              </a:ext>
            </a:extLst>
          </p:cNvPr>
          <p:cNvPicPr>
            <a:picLocks noChangeAspect="1"/>
          </p:cNvPicPr>
          <p:nvPr/>
        </p:nvPicPr>
        <p:blipFill>
          <a:blip r:embed="rId3"/>
          <a:stretch>
            <a:fillRect/>
          </a:stretch>
        </p:blipFill>
        <p:spPr>
          <a:xfrm>
            <a:off x="4572000" y="768424"/>
            <a:ext cx="3584794" cy="3606652"/>
          </a:xfrm>
          <a:prstGeom prst="rect">
            <a:avLst/>
          </a:prstGeom>
        </p:spPr>
      </p:pic>
    </p:spTree>
    <p:extLst>
      <p:ext uri="{BB962C8B-B14F-4D97-AF65-F5344CB8AC3E}">
        <p14:creationId xmlns:p14="http://schemas.microsoft.com/office/powerpoint/2010/main" val="862324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Between Centralized Controllers</a:t>
            </a:r>
            <a:br>
              <a:rPr lang="en-US" dirty="0"/>
            </a:br>
            <a:r>
              <a:rPr lang="en-US" sz="2400" dirty="0"/>
              <a:t>After an Intercontroller Roam</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855419"/>
            <a:ext cx="3599741" cy="3650079"/>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When the client roams to a different AP, it can try to continue using its existing IP address or work with a DHCP server to either renew or request an address.</a:t>
            </a:r>
          </a:p>
          <a:p>
            <a:pPr marL="0" indent="0" algn="l" defTabSz="684213" fontAlgn="base">
              <a:spcBef>
                <a:spcPts val="600"/>
              </a:spcBef>
              <a:spcAft>
                <a:spcPts val="600"/>
              </a:spcAft>
              <a:buClr>
                <a:schemeClr val="tx2"/>
              </a:buClr>
              <a:buSzPct val="90000"/>
            </a:pPr>
            <a:r>
              <a:rPr lang="en-US" sz="1600" dirty="0">
                <a:solidFill>
                  <a:srgbClr val="000000"/>
                </a:solidFill>
              </a:rPr>
              <a:t>Figure 19-7 shows the client roaming to AP 2, where WLAN Staff is also bound to the same VLAN 100 and 192.168.100.0/24 subnet. Because the client has roamed between APs but stayed on the same VLAN and subnet, it has made a Layer 2 intercontroller roam. </a:t>
            </a:r>
          </a:p>
          <a:p>
            <a:pPr marL="0" indent="0" algn="l" defTabSz="684213" fontAlgn="base">
              <a:spcBef>
                <a:spcPts val="600"/>
              </a:spcBef>
              <a:spcAft>
                <a:spcPts val="600"/>
              </a:spcAft>
              <a:buClr>
                <a:schemeClr val="tx2"/>
              </a:buClr>
              <a:buSzPct val="90000"/>
            </a:pPr>
            <a:endParaRPr lang="en-US" sz="1600" dirty="0">
              <a:solidFill>
                <a:srgbClr val="000000"/>
              </a:solidFill>
            </a:endParaRPr>
          </a:p>
          <a:p>
            <a:pPr marL="0" indent="0" algn="l" defTabSz="684213" fontAlgn="base">
              <a:spcBef>
                <a:spcPts val="600"/>
              </a:spcBef>
              <a:spcAft>
                <a:spcPts val="600"/>
              </a:spcAft>
              <a:buClr>
                <a:schemeClr val="tx2"/>
              </a:buClr>
              <a:buSzPct val="90000"/>
            </a:pPr>
            <a:r>
              <a:rPr lang="en-US" sz="1600" dirty="0">
                <a:solidFill>
                  <a:srgbClr val="000000"/>
                </a:solidFill>
              </a:rPr>
              <a:t> </a:t>
            </a:r>
          </a:p>
        </p:txBody>
      </p:sp>
      <p:pic>
        <p:nvPicPr>
          <p:cNvPr id="2" name="Picture 1">
            <a:extLst>
              <a:ext uri="{FF2B5EF4-FFF2-40B4-BE49-F238E27FC236}">
                <a16:creationId xmlns:a16="http://schemas.microsoft.com/office/drawing/2014/main" id="{FDC881C6-42D0-6C4D-AE96-289087863DA5}"/>
              </a:ext>
            </a:extLst>
          </p:cNvPr>
          <p:cNvPicPr>
            <a:picLocks noChangeAspect="1"/>
          </p:cNvPicPr>
          <p:nvPr/>
        </p:nvPicPr>
        <p:blipFill>
          <a:blip r:embed="rId3"/>
          <a:stretch>
            <a:fillRect/>
          </a:stretch>
        </p:blipFill>
        <p:spPr>
          <a:xfrm>
            <a:off x="4572000" y="731837"/>
            <a:ext cx="4008474" cy="3707838"/>
          </a:xfrm>
          <a:prstGeom prst="rect">
            <a:avLst/>
          </a:prstGeom>
        </p:spPr>
      </p:pic>
    </p:spTree>
    <p:extLst>
      <p:ext uri="{BB962C8B-B14F-4D97-AF65-F5344CB8AC3E}">
        <p14:creationId xmlns:p14="http://schemas.microsoft.com/office/powerpoint/2010/main" val="3883387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Between Centralized Controllers</a:t>
            </a:r>
            <a:br>
              <a:rPr lang="en-US" dirty="0"/>
            </a:br>
            <a:r>
              <a:rPr lang="en-US" sz="2400" dirty="0"/>
              <a:t>Before a Layer 3 Intercontroller Roam</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7" y="855419"/>
            <a:ext cx="3254858" cy="3650079"/>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When a client initiates an intercontroller roam, the two controllers involved can compare the VLAN numbers that are assigned to their respective WLAN interfaces. If the two VLAN IDs differ, the controllers arrange a Layer 3 roam that will allow the client to keep using its IP address.</a:t>
            </a:r>
          </a:p>
          <a:p>
            <a:pPr marL="0" indent="0" algn="l" defTabSz="684213" fontAlgn="base">
              <a:spcBef>
                <a:spcPts val="600"/>
              </a:spcBef>
              <a:spcAft>
                <a:spcPts val="600"/>
              </a:spcAft>
              <a:buClr>
                <a:schemeClr val="tx2"/>
              </a:buClr>
              <a:buSzPct val="90000"/>
            </a:pPr>
            <a:r>
              <a:rPr lang="en-US" sz="1600" dirty="0">
                <a:solidFill>
                  <a:srgbClr val="000000"/>
                </a:solidFill>
              </a:rPr>
              <a:t>Figure 19-8 illustrates a simple wireless network containing two APs and two controllers. </a:t>
            </a:r>
          </a:p>
        </p:txBody>
      </p:sp>
      <p:pic>
        <p:nvPicPr>
          <p:cNvPr id="5" name="Picture 4">
            <a:extLst>
              <a:ext uri="{FF2B5EF4-FFF2-40B4-BE49-F238E27FC236}">
                <a16:creationId xmlns:a16="http://schemas.microsoft.com/office/drawing/2014/main" id="{5B9908AC-ABCC-5B42-80E0-C9C7228CBACB}"/>
              </a:ext>
            </a:extLst>
          </p:cNvPr>
          <p:cNvPicPr>
            <a:picLocks noChangeAspect="1"/>
          </p:cNvPicPr>
          <p:nvPr/>
        </p:nvPicPr>
        <p:blipFill>
          <a:blip r:embed="rId3"/>
          <a:stretch>
            <a:fillRect/>
          </a:stretch>
        </p:blipFill>
        <p:spPr>
          <a:xfrm>
            <a:off x="4518020" y="731837"/>
            <a:ext cx="3827468" cy="3848157"/>
          </a:xfrm>
          <a:prstGeom prst="rect">
            <a:avLst/>
          </a:prstGeom>
        </p:spPr>
      </p:pic>
    </p:spTree>
    <p:extLst>
      <p:ext uri="{BB962C8B-B14F-4D97-AF65-F5344CB8AC3E}">
        <p14:creationId xmlns:p14="http://schemas.microsoft.com/office/powerpoint/2010/main" val="476964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Between Centralized Controllers</a:t>
            </a:r>
            <a:br>
              <a:rPr lang="en-US" dirty="0"/>
            </a:br>
            <a:r>
              <a:rPr lang="en-US" sz="2400" dirty="0"/>
              <a:t>After a Layer 3 Intercontroller Roam</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855419"/>
            <a:ext cx="3610373" cy="3650079"/>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A Layer 3 intercontroller roam consists of an extra tunnel that is built between the client’s original controller and the controller it has roamed to. The tunnel carries data to and from the client as if it is still associated with the original controller and IP subnet. </a:t>
            </a:r>
          </a:p>
          <a:p>
            <a:pPr marL="0" indent="0" algn="l" defTabSz="684213" fontAlgn="base">
              <a:spcBef>
                <a:spcPts val="600"/>
              </a:spcBef>
              <a:spcAft>
                <a:spcPts val="600"/>
              </a:spcAft>
              <a:buClr>
                <a:schemeClr val="tx2"/>
              </a:buClr>
              <a:buSzPct val="90000"/>
            </a:pPr>
            <a:r>
              <a:rPr lang="en-US" sz="1600" dirty="0">
                <a:solidFill>
                  <a:srgbClr val="000000"/>
                </a:solidFill>
              </a:rPr>
              <a:t>Figure 19-9 shows the results of a Layer 3 roam. </a:t>
            </a:r>
          </a:p>
          <a:p>
            <a:pPr marL="0" indent="0" algn="l" defTabSz="684213" fontAlgn="base">
              <a:spcBef>
                <a:spcPts val="600"/>
              </a:spcBef>
              <a:spcAft>
                <a:spcPts val="600"/>
              </a:spcAft>
              <a:buClr>
                <a:schemeClr val="tx2"/>
              </a:buClr>
              <a:buSzPct val="90000"/>
            </a:pPr>
            <a:r>
              <a:rPr lang="en-US" sz="1600" dirty="0">
                <a:solidFill>
                  <a:srgbClr val="000000"/>
                </a:solidFill>
              </a:rPr>
              <a:t>The original controller (WLC 1) is called the anchor controller, and the controller with the roamed client is called the foreign controller.  </a:t>
            </a:r>
          </a:p>
        </p:txBody>
      </p:sp>
      <p:pic>
        <p:nvPicPr>
          <p:cNvPr id="2" name="Picture 1">
            <a:extLst>
              <a:ext uri="{FF2B5EF4-FFF2-40B4-BE49-F238E27FC236}">
                <a16:creationId xmlns:a16="http://schemas.microsoft.com/office/drawing/2014/main" id="{A2F708BD-9753-C34F-AD76-5D50B7C2AF3E}"/>
              </a:ext>
            </a:extLst>
          </p:cNvPr>
          <p:cNvPicPr>
            <a:picLocks noChangeAspect="1"/>
          </p:cNvPicPr>
          <p:nvPr/>
        </p:nvPicPr>
        <p:blipFill>
          <a:blip r:embed="rId3"/>
          <a:stretch>
            <a:fillRect/>
          </a:stretch>
        </p:blipFill>
        <p:spPr>
          <a:xfrm>
            <a:off x="4444411" y="754149"/>
            <a:ext cx="4153638" cy="3751349"/>
          </a:xfrm>
          <a:prstGeom prst="rect">
            <a:avLst/>
          </a:prstGeom>
        </p:spPr>
      </p:pic>
    </p:spTree>
    <p:extLst>
      <p:ext uri="{BB962C8B-B14F-4D97-AF65-F5344CB8AC3E}">
        <p14:creationId xmlns:p14="http://schemas.microsoft.com/office/powerpoint/2010/main" val="3801904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Between Centralized Controllers</a:t>
            </a:r>
            <a:br>
              <a:rPr lang="en-US" dirty="0"/>
            </a:br>
            <a:r>
              <a:rPr lang="en-US" sz="2400" dirty="0"/>
              <a:t>Scaling Mobility with Mobility Groups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855419"/>
            <a:ext cx="7926121" cy="3650079"/>
          </a:xfrm>
        </p:spPr>
        <p:txBody>
          <a:bodyPr/>
          <a:lstStyle/>
          <a:p>
            <a:pPr marL="0" indent="0" algn="l"/>
            <a:r>
              <a:rPr lang="en-US" sz="1600" dirty="0">
                <a:solidFill>
                  <a:srgbClr val="000000"/>
                </a:solidFill>
              </a:rPr>
              <a:t>Cisco controllers can be organized into mobility groups to facilitate intercontroller roaming.</a:t>
            </a:r>
          </a:p>
          <a:p>
            <a:pPr marL="0" indent="0" algn="l"/>
            <a:endParaRPr lang="en-US" sz="1600" dirty="0">
              <a:solidFill>
                <a:srgbClr val="000000"/>
              </a:solidFill>
            </a:endParaRPr>
          </a:p>
          <a:p>
            <a:pPr marL="0" indent="0" algn="l"/>
            <a:r>
              <a:rPr lang="en-US" sz="1600" dirty="0">
                <a:solidFill>
                  <a:srgbClr val="000000"/>
                </a:solidFill>
              </a:rPr>
              <a:t>If two centralized controllers are configured to belong to the same mobility group, clients can roam quickly between them.</a:t>
            </a:r>
          </a:p>
          <a:p>
            <a:pPr marL="0" indent="0" algn="l"/>
            <a:endParaRPr lang="en-US" sz="1600" dirty="0">
              <a:solidFill>
                <a:srgbClr val="000000"/>
              </a:solidFill>
            </a:endParaRPr>
          </a:p>
          <a:p>
            <a:pPr marL="0" indent="0" algn="l"/>
            <a:r>
              <a:rPr lang="en-US" sz="1600" dirty="0">
                <a:solidFill>
                  <a:srgbClr val="000000"/>
                </a:solidFill>
              </a:rPr>
              <a:t>If two controllers are assigned to different mobility groups, clients can still roam between them, but the roam is not very efficient. Credentials are not cached and shared, so clients must go through a full authentication during the roam.</a:t>
            </a:r>
          </a:p>
        </p:txBody>
      </p:sp>
    </p:spTree>
    <p:extLst>
      <p:ext uri="{BB962C8B-B14F-4D97-AF65-F5344CB8AC3E}">
        <p14:creationId xmlns:p14="http://schemas.microsoft.com/office/powerpoint/2010/main" val="3505262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Between Centralized Controllers</a:t>
            </a:r>
            <a:br>
              <a:rPr lang="en-US" dirty="0"/>
            </a:br>
            <a:r>
              <a:rPr lang="en-US" sz="2400" dirty="0"/>
              <a:t>Mobility Group Hierarchy</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40631" y="866052"/>
            <a:ext cx="3472149" cy="3650079"/>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Mobility groups have an implied hierarchy, as shown in Figure 19-10.</a:t>
            </a:r>
          </a:p>
          <a:p>
            <a:pPr marL="0" indent="0" algn="l" defTabSz="684213" fontAlgn="base">
              <a:spcBef>
                <a:spcPts val="600"/>
              </a:spcBef>
              <a:spcAft>
                <a:spcPts val="600"/>
              </a:spcAft>
              <a:buClr>
                <a:schemeClr val="tx2"/>
              </a:buClr>
              <a:buSzPct val="90000"/>
            </a:pPr>
            <a:r>
              <a:rPr lang="en-US" sz="1600" dirty="0">
                <a:solidFill>
                  <a:srgbClr val="000000"/>
                </a:solidFill>
              </a:rPr>
              <a:t>Each controller maintains a mobility list that contains its own MAC address and the MAC addresses of other controllers. Each controller in the list is also assigned a mobility group name.</a:t>
            </a:r>
          </a:p>
          <a:p>
            <a:pPr marL="0" indent="0" algn="l" defTabSz="684213" fontAlgn="base">
              <a:spcBef>
                <a:spcPts val="600"/>
              </a:spcBef>
              <a:spcAft>
                <a:spcPts val="600"/>
              </a:spcAft>
              <a:buClr>
                <a:schemeClr val="tx2"/>
              </a:buClr>
              <a:buSzPct val="90000"/>
            </a:pPr>
            <a:r>
              <a:rPr lang="en-US" sz="1600" dirty="0">
                <a:solidFill>
                  <a:srgbClr val="000000"/>
                </a:solidFill>
              </a:rPr>
              <a:t>The mobility list gives a controller its view of the outside world; it knows of and trusts only the other controllers configured in the list.   </a:t>
            </a:r>
          </a:p>
        </p:txBody>
      </p:sp>
      <p:pic>
        <p:nvPicPr>
          <p:cNvPr id="5" name="Picture 4">
            <a:extLst>
              <a:ext uri="{FF2B5EF4-FFF2-40B4-BE49-F238E27FC236}">
                <a16:creationId xmlns:a16="http://schemas.microsoft.com/office/drawing/2014/main" id="{32DDA5DC-724E-C645-914F-FEFA4D796689}"/>
              </a:ext>
            </a:extLst>
          </p:cNvPr>
          <p:cNvPicPr>
            <a:picLocks noChangeAspect="1"/>
          </p:cNvPicPr>
          <p:nvPr/>
        </p:nvPicPr>
        <p:blipFill>
          <a:blip r:embed="rId3"/>
          <a:stretch>
            <a:fillRect/>
          </a:stretch>
        </p:blipFill>
        <p:spPr>
          <a:xfrm>
            <a:off x="4312324" y="1049274"/>
            <a:ext cx="4391044" cy="3044952"/>
          </a:xfrm>
          <a:prstGeom prst="rect">
            <a:avLst/>
          </a:prstGeom>
        </p:spPr>
      </p:pic>
    </p:spTree>
    <p:extLst>
      <p:ext uri="{BB962C8B-B14F-4D97-AF65-F5344CB8AC3E}">
        <p14:creationId xmlns:p14="http://schemas.microsoft.com/office/powerpoint/2010/main" val="2863368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Locating Devices in a Wireless Network</a:t>
            </a:r>
          </a:p>
        </p:txBody>
      </p:sp>
      <p:sp>
        <p:nvSpPr>
          <p:cNvPr id="4" name="TextBox 3">
            <a:extLst>
              <a:ext uri="{FF2B5EF4-FFF2-40B4-BE49-F238E27FC236}">
                <a16:creationId xmlns:a16="http://schemas.microsoft.com/office/drawing/2014/main" id="{E2BFA70F-DC0C-41D5-868E-C8FBC661D58F}"/>
              </a:ext>
            </a:extLst>
          </p:cNvPr>
          <p:cNvSpPr txBox="1"/>
          <p:nvPr/>
        </p:nvSpPr>
        <p:spPr>
          <a:xfrm>
            <a:off x="438151" y="2162175"/>
            <a:ext cx="8277832"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Wireless networks are usually designed to provide coverage and connectivity in all areas where client devices are expected to be located. For example, a hospital building will likely have seamless wireless coverage on all floors and in all areas where users might go. Locating a user or device is important in several use cases, and a wireless network can be leveraged to provide that information.</a:t>
            </a:r>
          </a:p>
        </p:txBody>
      </p:sp>
    </p:spTree>
    <p:custDataLst>
      <p:tags r:id="rId1"/>
    </p:custDataLst>
    <p:extLst>
      <p:ext uri="{BB962C8B-B14F-4D97-AF65-F5344CB8AC3E}">
        <p14:creationId xmlns:p14="http://schemas.microsoft.com/office/powerpoint/2010/main" val="1161358039"/>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Locating Devices in a Wireless Network</a:t>
            </a:r>
            <a:br>
              <a:rPr lang="en-US" dirty="0"/>
            </a:br>
            <a:r>
              <a:rPr lang="en-US" sz="2400" dirty="0"/>
              <a:t>Locating a Wireless Device with One AP or Three APs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36240" y="805543"/>
            <a:ext cx="3512746" cy="3650079"/>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A client’s distance from an AP can be computed from its RSS. If the distance is measured from a single AP only, it is difficult to determine where the client is situated in relation to the AP. Obtain the same measurement from three or more APs, then correlate the results and determine where they intersect.</a:t>
            </a:r>
          </a:p>
          <a:p>
            <a:pPr marL="0" indent="0" algn="l" defTabSz="684213" fontAlgn="base">
              <a:spcBef>
                <a:spcPts val="600"/>
              </a:spcBef>
              <a:spcAft>
                <a:spcPts val="600"/>
              </a:spcAft>
              <a:buClr>
                <a:schemeClr val="tx2"/>
              </a:buClr>
              <a:buSzPct val="90000"/>
            </a:pPr>
            <a:r>
              <a:rPr lang="en-US" sz="1600" dirty="0">
                <a:solidFill>
                  <a:srgbClr val="000000"/>
                </a:solidFill>
              </a:rPr>
              <a:t>Figure 19-11 illustrates the difference in determining a client’s location with a single and multiple APs.</a:t>
            </a:r>
          </a:p>
        </p:txBody>
      </p:sp>
      <p:pic>
        <p:nvPicPr>
          <p:cNvPr id="5" name="Picture 4">
            <a:extLst>
              <a:ext uri="{FF2B5EF4-FFF2-40B4-BE49-F238E27FC236}">
                <a16:creationId xmlns:a16="http://schemas.microsoft.com/office/drawing/2014/main" id="{E38C8BE3-422E-4871-AB63-A0D55377A53B}"/>
              </a:ext>
            </a:extLst>
          </p:cNvPr>
          <p:cNvPicPr>
            <a:picLocks noChangeAspect="1"/>
          </p:cNvPicPr>
          <p:nvPr/>
        </p:nvPicPr>
        <p:blipFill>
          <a:blip r:embed="rId3"/>
          <a:stretch>
            <a:fillRect/>
          </a:stretch>
        </p:blipFill>
        <p:spPr>
          <a:xfrm>
            <a:off x="4391247" y="1338262"/>
            <a:ext cx="4590655" cy="2251855"/>
          </a:xfrm>
          <a:prstGeom prst="rect">
            <a:avLst/>
          </a:prstGeom>
        </p:spPr>
      </p:pic>
    </p:spTree>
    <p:extLst>
      <p:ext uri="{BB962C8B-B14F-4D97-AF65-F5344CB8AC3E}">
        <p14:creationId xmlns:p14="http://schemas.microsoft.com/office/powerpoint/2010/main" val="1120992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Locating Devices in a Wireless Network</a:t>
            </a:r>
            <a:br>
              <a:rPr lang="en-US" dirty="0"/>
            </a:br>
            <a:r>
              <a:rPr lang="en-US" sz="2400" dirty="0"/>
              <a:t>Real Time Location Data for Tracked Devices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36240" y="805544"/>
            <a:ext cx="3629704" cy="3638866"/>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The most intuitive way to interpret location data is to view devices on a map that represents the building and floor where they are located. </a:t>
            </a:r>
          </a:p>
          <a:p>
            <a:pPr marL="0" indent="0" algn="l" defTabSz="684213" fontAlgn="base">
              <a:spcBef>
                <a:spcPts val="600"/>
              </a:spcBef>
              <a:spcAft>
                <a:spcPts val="600"/>
              </a:spcAft>
              <a:buClr>
                <a:schemeClr val="tx2"/>
              </a:buClr>
              <a:buSzPct val="90000"/>
            </a:pPr>
            <a:r>
              <a:rPr lang="en-US" sz="1600" dirty="0">
                <a:solidFill>
                  <a:srgbClr val="000000"/>
                </a:solidFill>
              </a:rPr>
              <a:t>Figure 19-12 shows an example map of one floor of a building from Cisco DNA Spaces. The square icons represent AP locations, which were manually entered on the map. One device has been selected in the figure causing lines to be drawn to some of the APs that overheard the device.    </a:t>
            </a:r>
          </a:p>
        </p:txBody>
      </p:sp>
      <p:pic>
        <p:nvPicPr>
          <p:cNvPr id="2" name="Picture 1">
            <a:extLst>
              <a:ext uri="{FF2B5EF4-FFF2-40B4-BE49-F238E27FC236}">
                <a16:creationId xmlns:a16="http://schemas.microsoft.com/office/drawing/2014/main" id="{FF35F08E-B678-4E78-A3E2-329665926FB4}"/>
              </a:ext>
            </a:extLst>
          </p:cNvPr>
          <p:cNvPicPr>
            <a:picLocks noChangeAspect="1"/>
          </p:cNvPicPr>
          <p:nvPr/>
        </p:nvPicPr>
        <p:blipFill>
          <a:blip r:embed="rId3"/>
          <a:stretch>
            <a:fillRect/>
          </a:stretch>
        </p:blipFill>
        <p:spPr>
          <a:xfrm>
            <a:off x="4285836" y="1048878"/>
            <a:ext cx="4605060" cy="2372056"/>
          </a:xfrm>
          <a:prstGeom prst="rect">
            <a:avLst/>
          </a:prstGeom>
        </p:spPr>
      </p:pic>
    </p:spTree>
    <p:extLst>
      <p:ext uri="{BB962C8B-B14F-4D97-AF65-F5344CB8AC3E}">
        <p14:creationId xmlns:p14="http://schemas.microsoft.com/office/powerpoint/2010/main" val="299855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2400" dirty="0"/>
              <a:t>Chapter 19 Content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81246" y="855418"/>
            <a:ext cx="7815004" cy="3283030"/>
          </a:xfrm>
        </p:spPr>
        <p:txBody>
          <a:bodyPr/>
          <a:lstStyle/>
          <a:p>
            <a:pPr marL="0" indent="0" algn="l" defTabSz="684213" fontAlgn="base">
              <a:spcBef>
                <a:spcPts val="600"/>
              </a:spcBef>
              <a:spcAft>
                <a:spcPts val="600"/>
              </a:spcAft>
              <a:buClr>
                <a:schemeClr val="tx2"/>
              </a:buClr>
              <a:buSzPct val="90000"/>
            </a:pPr>
            <a:r>
              <a:rPr lang="en-US" sz="1800" b="1" dirty="0">
                <a:solidFill>
                  <a:srgbClr val="000000"/>
                </a:solidFill>
              </a:rPr>
              <a:t>This chapter covers the following content:</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rPr>
              <a:t>Roaming Overview -</a:t>
            </a:r>
            <a:r>
              <a:rPr lang="en-US" sz="1800" dirty="0">
                <a:solidFill>
                  <a:srgbClr val="000000"/>
                </a:solidFill>
              </a:rPr>
              <a:t> This section discusses client mobility from the AP and controller perspectives.</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rPr>
              <a:t>Roaming Between Centralized Controllers -</a:t>
            </a:r>
            <a:r>
              <a:rPr lang="en-US" sz="1800" dirty="0">
                <a:solidFill>
                  <a:srgbClr val="000000"/>
                </a:solidFill>
              </a:rPr>
              <a:t> This section explains the mechanisms that allow wireless devices to roam from one AP/controller pair onto another.</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rgbClr val="000000"/>
                </a:solidFill>
              </a:rPr>
              <a:t>Locating Devices in a Wireless Network - </a:t>
            </a:r>
            <a:r>
              <a:rPr lang="en-US" sz="1800" dirty="0">
                <a:solidFill>
                  <a:srgbClr val="000000"/>
                </a:solidFill>
              </a:rPr>
              <a:t>This section explains how the components of a wireless network can be used to compute the physical location of wireless devices.</a:t>
            </a: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800" dirty="0">
              <a:solidFill>
                <a:srgbClr val="000000"/>
              </a:solidFill>
            </a:endParaRPr>
          </a:p>
        </p:txBody>
      </p:sp>
    </p:spTree>
    <p:extLst>
      <p:ext uri="{BB962C8B-B14F-4D97-AF65-F5344CB8AC3E}">
        <p14:creationId xmlns:p14="http://schemas.microsoft.com/office/powerpoint/2010/main" val="1090195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Locating Devices in a Wireless Network</a:t>
            </a:r>
            <a:br>
              <a:rPr lang="en-US" dirty="0"/>
            </a:br>
            <a:r>
              <a:rPr lang="en-US" sz="2400" dirty="0"/>
              <a:t>Real Time Location for Other Tracked Devices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36239" y="805544"/>
            <a:ext cx="8095379" cy="3638866"/>
          </a:xfrm>
        </p:spPr>
        <p:txBody>
          <a:bodyPr/>
          <a:lstStyle/>
          <a:p>
            <a:pPr marL="0" indent="0" algn="l"/>
            <a:r>
              <a:rPr lang="en-US" sz="1600" dirty="0">
                <a:solidFill>
                  <a:srgbClr val="000000"/>
                </a:solidFill>
              </a:rPr>
              <a:t>The same real-time location service also supports wireless devices that might never actually associate with an AP. For example, you might be interested in locating or tracking a potential customer’s smartphone as he walks through a store. As long as Wi-Fi is enabled on the device, it will probably probe for available APs.</a:t>
            </a:r>
          </a:p>
          <a:p>
            <a:pPr marL="0" indent="0" algn="l"/>
            <a:endParaRPr lang="en-US" sz="1600" dirty="0">
              <a:solidFill>
                <a:srgbClr val="000000"/>
              </a:solidFill>
            </a:endParaRPr>
          </a:p>
          <a:p>
            <a:pPr marL="0" indent="0" algn="l"/>
            <a:r>
              <a:rPr lang="en-US" sz="1600" dirty="0">
                <a:solidFill>
                  <a:srgbClr val="000000"/>
                </a:solidFill>
              </a:rPr>
              <a:t>RFID tags are another type of device that can be attached to objects so that they can be tracked and located. Some RFID tags can actively join a wireless network to exchange data, while others are meant to simply “wake up” periodically to send 802.11 Probe Requests or multicast frames to announce their presence.</a:t>
            </a:r>
          </a:p>
          <a:p>
            <a:pPr marL="0" indent="0" algn="l"/>
            <a:endParaRPr lang="en-US" sz="1600" dirty="0">
              <a:solidFill>
                <a:srgbClr val="000000"/>
              </a:solidFill>
            </a:endParaRPr>
          </a:p>
          <a:p>
            <a:pPr marL="0" indent="0" algn="l"/>
            <a:r>
              <a:rPr lang="en-US" sz="1600" dirty="0">
                <a:solidFill>
                  <a:srgbClr val="000000"/>
                </a:solidFill>
              </a:rPr>
              <a:t>Another interesting use case is locating rogue devices and sources of Wi-Fi interference. Rogue devices will likely probe the network and can be discovered and located. Interference sources, such as cordless phones, wireless video cameras, and other transmitters, might not be compatible with the 802.11 standard at all.</a:t>
            </a:r>
          </a:p>
          <a:p>
            <a:pPr marL="0" indent="0" algn="l"/>
            <a:endParaRPr lang="en-US" sz="1600" dirty="0">
              <a:solidFill>
                <a:srgbClr val="000000"/>
              </a:solidFill>
            </a:endParaRPr>
          </a:p>
          <a:p>
            <a:pPr marL="0" indent="0" algn="l" defTabSz="684213" fontAlgn="base">
              <a:spcBef>
                <a:spcPts val="600"/>
              </a:spcBef>
              <a:spcAft>
                <a:spcPts val="600"/>
              </a:spcAft>
              <a:buClr>
                <a:schemeClr val="tx2"/>
              </a:buClr>
              <a:buSzPct val="90000"/>
            </a:pPr>
            <a:endParaRPr lang="en-US" sz="1600" dirty="0">
              <a:solidFill>
                <a:srgbClr val="000000"/>
              </a:solidFill>
            </a:endParaRPr>
          </a:p>
        </p:txBody>
      </p:sp>
    </p:spTree>
    <p:extLst>
      <p:ext uri="{BB962C8B-B14F-4D97-AF65-F5344CB8AC3E}">
        <p14:creationId xmlns:p14="http://schemas.microsoft.com/office/powerpoint/2010/main" val="989823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Prepare for the Exam</a:t>
            </a:r>
          </a:p>
        </p:txBody>
      </p:sp>
    </p:spTree>
    <p:custDataLst>
      <p:tags r:id="rId1"/>
    </p:custDataLst>
    <p:extLst>
      <p:ext uri="{BB962C8B-B14F-4D97-AF65-F5344CB8AC3E}">
        <p14:creationId xmlns:p14="http://schemas.microsoft.com/office/powerpoint/2010/main" val="454545097"/>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Topics for Chapter 19</a:t>
            </a:r>
          </a:p>
        </p:txBody>
      </p:sp>
      <p:graphicFrame>
        <p:nvGraphicFramePr>
          <p:cNvPr id="2" name="Table 1"/>
          <p:cNvGraphicFramePr>
            <a:graphicFrameLocks noGrp="1"/>
          </p:cNvGraphicFramePr>
          <p:nvPr>
            <p:extLst>
              <p:ext uri="{D42A27DB-BD31-4B8C-83A1-F6EECF244321}">
                <p14:modId xmlns:p14="http://schemas.microsoft.com/office/powerpoint/2010/main" val="4223663008"/>
              </p:ext>
            </p:extLst>
          </p:nvPr>
        </p:nvGraphicFramePr>
        <p:xfrm>
          <a:off x="1945470" y="820420"/>
          <a:ext cx="4454548" cy="3591560"/>
        </p:xfrm>
        <a:graphic>
          <a:graphicData uri="http://schemas.openxmlformats.org/drawingml/2006/table">
            <a:tbl>
              <a:tblPr firstRow="1" bandRow="1">
                <a:tableStyleId>{5C22544A-7EE6-4342-B048-85BDC9FD1C3A}</a:tableStyleId>
              </a:tblPr>
              <a:tblGrid>
                <a:gridCol w="4454548">
                  <a:extLst>
                    <a:ext uri="{9D8B030D-6E8A-4147-A177-3AD203B41FA5}">
                      <a16:colId xmlns:a16="http://schemas.microsoft.com/office/drawing/2014/main" val="1451595926"/>
                    </a:ext>
                  </a:extLst>
                </a:gridCol>
              </a:tblGrid>
              <a:tr h="370840">
                <a:tc>
                  <a:txBody>
                    <a:bodyPr/>
                    <a:lstStyle/>
                    <a:p>
                      <a:r>
                        <a:rPr lang="en-US" sz="1600" b="1" i="0" u="none" strike="noStrike" baseline="0" dirty="0">
                          <a:solidFill>
                            <a:srgbClr val="FFFFFF"/>
                          </a:solidFill>
                          <a:latin typeface="Cisco-Bold"/>
                        </a:rPr>
                        <a:t>Description</a:t>
                      </a:r>
                      <a:endParaRPr lang="en-US" sz="1600" dirty="0"/>
                    </a:p>
                  </a:txBody>
                  <a:tcPr/>
                </a:tc>
                <a:extLst>
                  <a:ext uri="{0D108BD9-81ED-4DB2-BD59-A6C34878D82A}">
                    <a16:rowId xmlns:a16="http://schemas.microsoft.com/office/drawing/2014/main" val="3585919831"/>
                  </a:ext>
                </a:extLst>
              </a:tr>
              <a:tr h="370840">
                <a:tc>
                  <a:txBody>
                    <a:bodyPr/>
                    <a:lstStyle/>
                    <a:p>
                      <a:r>
                        <a:rPr lang="en-US" sz="1600" dirty="0">
                          <a:solidFill>
                            <a:srgbClr val="000000"/>
                          </a:solidFill>
                        </a:rPr>
                        <a:t>After Roaming Between Autonomous APs</a:t>
                      </a:r>
                    </a:p>
                  </a:txBody>
                  <a:tcPr/>
                </a:tc>
                <a:extLst>
                  <a:ext uri="{0D108BD9-81ED-4DB2-BD59-A6C34878D82A}">
                    <a16:rowId xmlns:a16="http://schemas.microsoft.com/office/drawing/2014/main" val="1848938057"/>
                  </a:ext>
                </a:extLst>
              </a:tr>
              <a:tr h="370840">
                <a:tc>
                  <a:txBody>
                    <a:bodyPr/>
                    <a:lstStyle/>
                    <a:p>
                      <a:r>
                        <a:rPr lang="en-US" sz="1600" dirty="0">
                          <a:solidFill>
                            <a:srgbClr val="000000"/>
                          </a:solidFill>
                        </a:rPr>
                        <a:t>Cisco Wireless Network After an Intracontroller Roam</a:t>
                      </a:r>
                    </a:p>
                  </a:txBody>
                  <a:tcPr/>
                </a:tc>
                <a:extLst>
                  <a:ext uri="{0D108BD9-81ED-4DB2-BD59-A6C34878D82A}">
                    <a16:rowId xmlns:a16="http://schemas.microsoft.com/office/drawing/2014/main" val="3452927939"/>
                  </a:ext>
                </a:extLst>
              </a:tr>
              <a:tr h="370840">
                <a:tc>
                  <a:txBody>
                    <a:bodyPr/>
                    <a:lstStyle/>
                    <a:p>
                      <a:r>
                        <a:rPr lang="en-US" sz="1600" dirty="0">
                          <a:solidFill>
                            <a:srgbClr val="000000"/>
                          </a:solidFill>
                        </a:rPr>
                        <a:t>After an Intercontroller Roam</a:t>
                      </a:r>
                    </a:p>
                  </a:txBody>
                  <a:tcPr/>
                </a:tc>
                <a:extLst>
                  <a:ext uri="{0D108BD9-81ED-4DB2-BD59-A6C34878D82A}">
                    <a16:rowId xmlns:a16="http://schemas.microsoft.com/office/drawing/2014/main" val="2843811788"/>
                  </a:ext>
                </a:extLst>
              </a:tr>
              <a:tr h="370840">
                <a:tc>
                  <a:txBody>
                    <a:bodyPr/>
                    <a:lstStyle/>
                    <a:p>
                      <a:r>
                        <a:rPr lang="en-US" sz="1600" dirty="0">
                          <a:solidFill>
                            <a:srgbClr val="000000"/>
                          </a:solidFill>
                        </a:rPr>
                        <a:t>After a Layer 3 Intercontroller Roam</a:t>
                      </a:r>
                    </a:p>
                  </a:txBody>
                  <a:tcPr/>
                </a:tc>
                <a:extLst>
                  <a:ext uri="{0D108BD9-81ED-4DB2-BD59-A6C34878D82A}">
                    <a16:rowId xmlns:a16="http://schemas.microsoft.com/office/drawing/2014/main" val="3877641594"/>
                  </a:ext>
                </a:extLst>
              </a:tr>
              <a:tr h="370840">
                <a:tc>
                  <a:txBody>
                    <a:bodyPr/>
                    <a:lstStyle/>
                    <a:p>
                      <a:r>
                        <a:rPr lang="en-US" sz="1600" dirty="0">
                          <a:solidFill>
                            <a:srgbClr val="000000"/>
                          </a:solidFill>
                        </a:rPr>
                        <a:t>Mobility Group Hierarchy</a:t>
                      </a:r>
                    </a:p>
                  </a:txBody>
                  <a:tcPr/>
                </a:tc>
                <a:extLst>
                  <a:ext uri="{0D108BD9-81ED-4DB2-BD59-A6C34878D82A}">
                    <a16:rowId xmlns:a16="http://schemas.microsoft.com/office/drawing/2014/main" val="2359316111"/>
                  </a:ext>
                </a:extLst>
              </a:tr>
              <a:tr h="370840">
                <a:tc>
                  <a:txBody>
                    <a:bodyPr/>
                    <a:lstStyle/>
                    <a:p>
                      <a:r>
                        <a:rPr lang="en-US" sz="1600" dirty="0">
                          <a:solidFill>
                            <a:srgbClr val="000000"/>
                          </a:solidFill>
                        </a:rPr>
                        <a:t>Locating a Wireless Device with One AP (left) and Three APs (right)</a:t>
                      </a:r>
                    </a:p>
                  </a:txBody>
                  <a:tcPr/>
                </a:tc>
                <a:extLst>
                  <a:ext uri="{0D108BD9-81ED-4DB2-BD59-A6C34878D82A}">
                    <a16:rowId xmlns:a16="http://schemas.microsoft.com/office/drawing/2014/main" val="906729202"/>
                  </a:ext>
                </a:extLst>
              </a:tr>
              <a:tr h="370840">
                <a:tc>
                  <a:txBody>
                    <a:bodyPr/>
                    <a:lstStyle/>
                    <a:p>
                      <a:r>
                        <a:rPr lang="en-US" sz="1600" dirty="0">
                          <a:solidFill>
                            <a:srgbClr val="000000"/>
                          </a:solidFill>
                        </a:rPr>
                        <a:t>An Example Map Showing Real Time Location Data for Tracked Devices</a:t>
                      </a:r>
                    </a:p>
                  </a:txBody>
                  <a:tcPr/>
                </a:tc>
                <a:extLst>
                  <a:ext uri="{0D108BD9-81ED-4DB2-BD59-A6C34878D82A}">
                    <a16:rowId xmlns:a16="http://schemas.microsoft.com/office/drawing/2014/main" val="3298492007"/>
                  </a:ext>
                </a:extLst>
              </a:tr>
            </a:tbl>
          </a:graphicData>
        </a:graphic>
      </p:graphicFrame>
    </p:spTree>
    <p:extLst>
      <p:ext uri="{BB962C8B-B14F-4D97-AF65-F5344CB8AC3E}">
        <p14:creationId xmlns:p14="http://schemas.microsoft.com/office/powerpoint/2010/main" val="890972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Terms for Chapter 19</a:t>
            </a:r>
          </a:p>
        </p:txBody>
      </p:sp>
      <p:graphicFrame>
        <p:nvGraphicFramePr>
          <p:cNvPr id="2" name="Table 1"/>
          <p:cNvGraphicFramePr>
            <a:graphicFrameLocks noGrp="1"/>
          </p:cNvGraphicFramePr>
          <p:nvPr>
            <p:extLst>
              <p:ext uri="{D42A27DB-BD31-4B8C-83A1-F6EECF244321}">
                <p14:modId xmlns:p14="http://schemas.microsoft.com/office/powerpoint/2010/main" val="1427688535"/>
              </p:ext>
            </p:extLst>
          </p:nvPr>
        </p:nvGraphicFramePr>
        <p:xfrm>
          <a:off x="364435" y="1112749"/>
          <a:ext cx="8415130" cy="2931160"/>
        </p:xfrm>
        <a:graphic>
          <a:graphicData uri="http://schemas.openxmlformats.org/drawingml/2006/table">
            <a:tbl>
              <a:tblPr firstRow="1" bandRow="1">
                <a:tableStyleId>{5C22544A-7EE6-4342-B048-85BDC9FD1C3A}</a:tableStyleId>
              </a:tblPr>
              <a:tblGrid>
                <a:gridCol w="4207565">
                  <a:extLst>
                    <a:ext uri="{9D8B030D-6E8A-4147-A177-3AD203B41FA5}">
                      <a16:colId xmlns:a16="http://schemas.microsoft.com/office/drawing/2014/main" val="3133942819"/>
                    </a:ext>
                  </a:extLst>
                </a:gridCol>
                <a:gridCol w="4207565">
                  <a:extLst>
                    <a:ext uri="{9D8B030D-6E8A-4147-A177-3AD203B41FA5}">
                      <a16:colId xmlns:a16="http://schemas.microsoft.com/office/drawing/2014/main" val="2120057216"/>
                    </a:ext>
                  </a:extLst>
                </a:gridCol>
              </a:tblGrid>
              <a:tr h="370840">
                <a:tc>
                  <a:txBody>
                    <a:bodyPr/>
                    <a:lstStyle/>
                    <a:p>
                      <a:r>
                        <a:rPr lang="en-US" sz="1600" dirty="0"/>
                        <a:t>Key Terms</a:t>
                      </a:r>
                    </a:p>
                  </a:txBody>
                  <a:tcPr/>
                </a:tc>
                <a:tc>
                  <a:txBody>
                    <a:bodyPr/>
                    <a:lstStyle/>
                    <a:p>
                      <a:endParaRPr lang="en-US" sz="1600" dirty="0"/>
                    </a:p>
                  </a:txBody>
                  <a:tcPr/>
                </a:tc>
                <a:extLst>
                  <a:ext uri="{0D108BD9-81ED-4DB2-BD59-A6C34878D82A}">
                    <a16:rowId xmlns:a16="http://schemas.microsoft.com/office/drawing/2014/main" val="2640803396"/>
                  </a:ext>
                </a:extLst>
              </a:tr>
              <a:tr h="370840">
                <a:tc>
                  <a:txBody>
                    <a:bodyPr/>
                    <a:lstStyle/>
                    <a:p>
                      <a:r>
                        <a:rPr lang="en-US" sz="1600" dirty="0">
                          <a:solidFill>
                            <a:srgbClr val="000000"/>
                          </a:solidFill>
                        </a:rPr>
                        <a:t>Author controller</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600" dirty="0">
                          <a:solidFill>
                            <a:srgbClr val="000000"/>
                          </a:solidFill>
                        </a:rPr>
                        <a:t>Mobility controller (MC)</a:t>
                      </a:r>
                    </a:p>
                  </a:txBody>
                  <a:tcPr/>
                </a:tc>
                <a:extLst>
                  <a:ext uri="{0D108BD9-81ED-4DB2-BD59-A6C34878D82A}">
                    <a16:rowId xmlns:a16="http://schemas.microsoft.com/office/drawing/2014/main" val="3303805005"/>
                  </a:ext>
                </a:extLst>
              </a:tr>
              <a:tr h="370840">
                <a:tc>
                  <a:txBody>
                    <a:bodyPr/>
                    <a:lstStyle/>
                    <a:p>
                      <a:r>
                        <a:rPr lang="en-US" sz="1600" dirty="0">
                          <a:solidFill>
                            <a:srgbClr val="000000"/>
                          </a:solidFill>
                        </a:rPr>
                        <a:t>Foreign controller</a:t>
                      </a:r>
                    </a:p>
                  </a:txBody>
                  <a:tcPr/>
                </a:tc>
                <a:tc>
                  <a:txBody>
                    <a:bodyPr/>
                    <a:lstStyle/>
                    <a:p>
                      <a:r>
                        <a:rPr lang="en-US" sz="1600" dirty="0">
                          <a:solidFill>
                            <a:srgbClr val="000000"/>
                          </a:solidFill>
                        </a:rPr>
                        <a:t>Mobility domain</a:t>
                      </a:r>
                    </a:p>
                  </a:txBody>
                  <a:tcPr/>
                </a:tc>
                <a:extLst>
                  <a:ext uri="{0D108BD9-81ED-4DB2-BD59-A6C34878D82A}">
                    <a16:rowId xmlns:a16="http://schemas.microsoft.com/office/drawing/2014/main" val="1860627843"/>
                  </a:ext>
                </a:extLst>
              </a:tr>
              <a:tr h="370840">
                <a:tc>
                  <a:txBody>
                    <a:bodyPr/>
                    <a:lstStyle/>
                    <a:p>
                      <a:r>
                        <a:rPr lang="en-US" sz="1600" dirty="0">
                          <a:solidFill>
                            <a:srgbClr val="000000"/>
                          </a:solidFill>
                        </a:rPr>
                        <a:t>Intercontroller roaming</a:t>
                      </a:r>
                    </a:p>
                  </a:txBody>
                  <a:tcPr/>
                </a:tc>
                <a:tc>
                  <a:txBody>
                    <a:bodyPr/>
                    <a:lstStyle/>
                    <a:p>
                      <a:r>
                        <a:rPr lang="en-US" sz="1600" dirty="0">
                          <a:solidFill>
                            <a:srgbClr val="000000"/>
                          </a:solidFill>
                        </a:rPr>
                        <a:t>Mobility group</a:t>
                      </a:r>
                    </a:p>
                  </a:txBody>
                  <a:tcPr/>
                </a:tc>
                <a:extLst>
                  <a:ext uri="{0D108BD9-81ED-4DB2-BD59-A6C34878D82A}">
                    <a16:rowId xmlns:a16="http://schemas.microsoft.com/office/drawing/2014/main" val="2206863053"/>
                  </a:ext>
                </a:extLst>
              </a:tr>
              <a:tr h="370840">
                <a:tc>
                  <a:txBody>
                    <a:bodyPr/>
                    <a:lstStyle/>
                    <a:p>
                      <a:r>
                        <a:rPr lang="en-US" sz="1600" dirty="0">
                          <a:solidFill>
                            <a:srgbClr val="000000"/>
                          </a:solidFill>
                        </a:rPr>
                        <a:t>Intracontroller roaming</a:t>
                      </a:r>
                    </a:p>
                  </a:txBody>
                  <a:tcPr/>
                </a:tc>
                <a:tc>
                  <a:txBody>
                    <a:bodyPr/>
                    <a:lstStyle/>
                    <a:p>
                      <a:r>
                        <a:rPr lang="en-US" sz="1600" b="0" i="0" u="none" strike="noStrike" kern="1200" baseline="0" dirty="0">
                          <a:solidFill>
                            <a:srgbClr val="000000"/>
                          </a:solidFill>
                          <a:latin typeface="+mn-lt"/>
                          <a:ea typeface="+mn-ea"/>
                          <a:cs typeface="+mn-cs"/>
                        </a:rPr>
                        <a:t>Point of attachment (PoA)</a:t>
                      </a:r>
                    </a:p>
                  </a:txBody>
                  <a:tcPr/>
                </a:tc>
                <a:extLst>
                  <a:ext uri="{0D108BD9-81ED-4DB2-BD59-A6C34878D82A}">
                    <a16:rowId xmlns:a16="http://schemas.microsoft.com/office/drawing/2014/main" val="1924228875"/>
                  </a:ext>
                </a:extLst>
              </a:tr>
              <a:tr h="370840">
                <a:tc>
                  <a:txBody>
                    <a:bodyPr/>
                    <a:lstStyle/>
                    <a:p>
                      <a:r>
                        <a:rPr lang="en-US" sz="1600" dirty="0">
                          <a:solidFill>
                            <a:srgbClr val="000000"/>
                          </a:solidFill>
                        </a:rPr>
                        <a:t>Layer 2 roam</a:t>
                      </a:r>
                    </a:p>
                  </a:txBody>
                  <a:tcPr/>
                </a:tc>
                <a:tc>
                  <a:txBody>
                    <a:bodyPr/>
                    <a:lstStyle/>
                    <a:p>
                      <a:r>
                        <a:rPr lang="en-US" sz="1600" dirty="0">
                          <a:solidFill>
                            <a:srgbClr val="000000"/>
                          </a:solidFill>
                        </a:rPr>
                        <a:t>Point of presence (PoP)</a:t>
                      </a:r>
                    </a:p>
                  </a:txBody>
                  <a:tcPr/>
                </a:tc>
                <a:extLst>
                  <a:ext uri="{0D108BD9-81ED-4DB2-BD59-A6C34878D82A}">
                    <a16:rowId xmlns:a16="http://schemas.microsoft.com/office/drawing/2014/main" val="844532499"/>
                  </a:ext>
                </a:extLst>
              </a:tr>
              <a:tr h="370840">
                <a:tc>
                  <a:txBody>
                    <a:bodyPr/>
                    <a:lstStyle/>
                    <a:p>
                      <a:r>
                        <a:rPr lang="en-US" sz="1600" dirty="0">
                          <a:solidFill>
                            <a:srgbClr val="000000"/>
                          </a:solidFill>
                        </a:rPr>
                        <a:t>Layer 3 roam</a:t>
                      </a:r>
                    </a:p>
                  </a:txBody>
                  <a:tcPr/>
                </a:tc>
                <a:tc>
                  <a:txBody>
                    <a:bodyPr/>
                    <a:lstStyle/>
                    <a:p>
                      <a:r>
                        <a:rPr lang="en-US" sz="1600" dirty="0">
                          <a:solidFill>
                            <a:srgbClr val="000000"/>
                          </a:solidFill>
                        </a:rPr>
                        <a:t>Received signal strength (RSS)</a:t>
                      </a:r>
                    </a:p>
                  </a:txBody>
                  <a:tcPr/>
                </a:tc>
                <a:extLst>
                  <a:ext uri="{0D108BD9-81ED-4DB2-BD59-A6C34878D82A}">
                    <a16:rowId xmlns:a16="http://schemas.microsoft.com/office/drawing/2014/main" val="543536334"/>
                  </a:ext>
                </a:extLst>
              </a:tr>
              <a:tr h="185420">
                <a:tc>
                  <a:txBody>
                    <a:bodyPr/>
                    <a:lstStyle/>
                    <a:p>
                      <a:r>
                        <a:rPr lang="en-US" sz="1600" dirty="0">
                          <a:solidFill>
                            <a:srgbClr val="000000"/>
                          </a:solidFill>
                        </a:rPr>
                        <a:t>Mobility agent (MA)</a:t>
                      </a:r>
                    </a:p>
                  </a:txBody>
                  <a:tcPr/>
                </a:tc>
                <a:tc>
                  <a:txBody>
                    <a:bodyPr/>
                    <a:lstStyle/>
                    <a:p>
                      <a:r>
                        <a:rPr lang="en-US" sz="1600" dirty="0">
                          <a:solidFill>
                            <a:srgbClr val="000000"/>
                          </a:solidFill>
                        </a:rPr>
                        <a:t>RF fingerprinting</a:t>
                      </a:r>
                    </a:p>
                  </a:txBody>
                  <a:tcPr/>
                </a:tc>
                <a:extLst>
                  <a:ext uri="{0D108BD9-81ED-4DB2-BD59-A6C34878D82A}">
                    <a16:rowId xmlns:a16="http://schemas.microsoft.com/office/drawing/2014/main" val="1936916576"/>
                  </a:ext>
                </a:extLst>
              </a:tr>
            </a:tbl>
          </a:graphicData>
        </a:graphic>
      </p:graphicFrame>
    </p:spTree>
    <p:extLst>
      <p:ext uri="{BB962C8B-B14F-4D97-AF65-F5344CB8AC3E}">
        <p14:creationId xmlns:p14="http://schemas.microsoft.com/office/powerpoint/2010/main" val="2957681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190828277"/>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Roaming Overview</a:t>
            </a:r>
          </a:p>
        </p:txBody>
      </p:sp>
      <p:sp>
        <p:nvSpPr>
          <p:cNvPr id="4" name="TextBox 3">
            <a:extLst>
              <a:ext uri="{FF2B5EF4-FFF2-40B4-BE49-F238E27FC236}">
                <a16:creationId xmlns:a16="http://schemas.microsoft.com/office/drawing/2014/main" id="{E2BFA70F-DC0C-41D5-868E-C8FBC661D58F}"/>
              </a:ext>
            </a:extLst>
          </p:cNvPr>
          <p:cNvSpPr txBox="1"/>
          <p:nvPr/>
        </p:nvSpPr>
        <p:spPr>
          <a:xfrm>
            <a:off x="438151" y="2162175"/>
            <a:ext cx="8277832" cy="830997"/>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To understand how wireless roaming works, start with simple scenarios such as roaming between access points when no controller is present and when only one controller is present.  </a:t>
            </a:r>
          </a:p>
        </p:txBody>
      </p:sp>
    </p:spTree>
    <p:custDataLst>
      <p:tags r:id="rId1"/>
    </p:custDataLst>
    <p:extLst>
      <p:ext uri="{BB962C8B-B14F-4D97-AF65-F5344CB8AC3E}">
        <p14:creationId xmlns:p14="http://schemas.microsoft.com/office/powerpoint/2010/main" val="72740330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Overview</a:t>
            </a:r>
            <a:br>
              <a:rPr lang="en-US" dirty="0"/>
            </a:br>
            <a:r>
              <a:rPr lang="en-US" sz="2400" dirty="0"/>
              <a:t>Before Roaming Between Autonomous APs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7" y="855419"/>
            <a:ext cx="3254858" cy="2860369"/>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A wireless client must associate and authenticate with an AP before it can use the AP’s BSS to access the network. A client can also move from one BSS to another by roaming between APs. The client actively scans channels and sends probe requests to discover candidate APs, and then the client selects one and tries to reassociate with it.</a:t>
            </a:r>
          </a:p>
          <a:p>
            <a:pPr marL="0" indent="0" algn="l" defTabSz="684213" fontAlgn="base">
              <a:spcBef>
                <a:spcPts val="600"/>
              </a:spcBef>
              <a:spcAft>
                <a:spcPts val="600"/>
              </a:spcAft>
              <a:buClr>
                <a:schemeClr val="tx2"/>
              </a:buClr>
              <a:buSzPct val="90000"/>
            </a:pPr>
            <a:r>
              <a:rPr lang="en-US" sz="1600" dirty="0">
                <a:solidFill>
                  <a:srgbClr val="000000"/>
                </a:solidFill>
              </a:rPr>
              <a:t> </a:t>
            </a:r>
          </a:p>
        </p:txBody>
      </p:sp>
      <p:pic>
        <p:nvPicPr>
          <p:cNvPr id="2" name="Picture 1">
            <a:extLst>
              <a:ext uri="{FF2B5EF4-FFF2-40B4-BE49-F238E27FC236}">
                <a16:creationId xmlns:a16="http://schemas.microsoft.com/office/drawing/2014/main" id="{DF153211-B4A5-49FE-A013-F66F674092DA}"/>
              </a:ext>
            </a:extLst>
          </p:cNvPr>
          <p:cNvPicPr>
            <a:picLocks noChangeAspect="1"/>
          </p:cNvPicPr>
          <p:nvPr/>
        </p:nvPicPr>
        <p:blipFill>
          <a:blip r:embed="rId3"/>
          <a:stretch>
            <a:fillRect/>
          </a:stretch>
        </p:blipFill>
        <p:spPr>
          <a:xfrm>
            <a:off x="4442406" y="855419"/>
            <a:ext cx="3638550" cy="3524250"/>
          </a:xfrm>
          <a:prstGeom prst="rect">
            <a:avLst/>
          </a:prstGeom>
        </p:spPr>
      </p:pic>
    </p:spTree>
    <p:extLst>
      <p:ext uri="{BB962C8B-B14F-4D97-AF65-F5344CB8AC3E}">
        <p14:creationId xmlns:p14="http://schemas.microsoft.com/office/powerpoint/2010/main" val="1671064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Overview</a:t>
            </a:r>
            <a:br>
              <a:rPr lang="en-US" dirty="0"/>
            </a:br>
            <a:r>
              <a:rPr lang="en-US" sz="2400" dirty="0"/>
              <a:t>After Roaming Between Autonomous APs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7" y="855419"/>
            <a:ext cx="3254858" cy="2860369"/>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The client begins to move into AP 2’s cell. Somewhere near the cell boundary, the client decides that the signal from AP 1 has degraded and it should look elsewhere for a stronger signal. The client decides to roam and reassociate with AP 2.</a:t>
            </a:r>
          </a:p>
          <a:p>
            <a:pPr marL="0" indent="0" algn="l" defTabSz="684213" fontAlgn="base">
              <a:spcBef>
                <a:spcPts val="600"/>
              </a:spcBef>
              <a:spcAft>
                <a:spcPts val="600"/>
              </a:spcAft>
              <a:buClr>
                <a:schemeClr val="tx2"/>
              </a:buClr>
              <a:buSzPct val="90000"/>
            </a:pPr>
            <a:r>
              <a:rPr lang="en-US" sz="1600" dirty="0">
                <a:solidFill>
                  <a:srgbClr val="000000"/>
                </a:solidFill>
              </a:rPr>
              <a:t> </a:t>
            </a:r>
          </a:p>
        </p:txBody>
      </p:sp>
      <p:pic>
        <p:nvPicPr>
          <p:cNvPr id="5" name="Picture 4">
            <a:extLst>
              <a:ext uri="{FF2B5EF4-FFF2-40B4-BE49-F238E27FC236}">
                <a16:creationId xmlns:a16="http://schemas.microsoft.com/office/drawing/2014/main" id="{DD5BF206-23E1-4895-A34C-8FEECA4F059F}"/>
              </a:ext>
            </a:extLst>
          </p:cNvPr>
          <p:cNvPicPr>
            <a:picLocks noChangeAspect="1"/>
          </p:cNvPicPr>
          <p:nvPr/>
        </p:nvPicPr>
        <p:blipFill>
          <a:blip r:embed="rId3"/>
          <a:stretch>
            <a:fillRect/>
          </a:stretch>
        </p:blipFill>
        <p:spPr>
          <a:xfrm>
            <a:off x="4310581" y="855419"/>
            <a:ext cx="3781425" cy="3438525"/>
          </a:xfrm>
          <a:prstGeom prst="rect">
            <a:avLst/>
          </a:prstGeom>
        </p:spPr>
      </p:pic>
    </p:spTree>
    <p:extLst>
      <p:ext uri="{BB962C8B-B14F-4D97-AF65-F5344CB8AC3E}">
        <p14:creationId xmlns:p14="http://schemas.microsoft.com/office/powerpoint/2010/main" val="284444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Overview</a:t>
            </a:r>
            <a:br>
              <a:rPr lang="en-US" dirty="0"/>
            </a:br>
            <a:r>
              <a:rPr lang="en-US" sz="2400" dirty="0"/>
              <a:t>Successive Roams of a Mobile Client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7" y="855419"/>
            <a:ext cx="3254858" cy="3392385"/>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When a wireless client begins to move, it might move along an arbitrary path. Each time the client decides that the signal from one AP has degraded enough, it attempts to roam to a new, better signal belonging to a different AP and cell. The exact location of each roam depends on the client’s roaming algorithm. To illustrate typical roaming activity, each roam in Figure 19-3 is marked with a dark ring.</a:t>
            </a:r>
          </a:p>
          <a:p>
            <a:pPr marL="0" indent="0" algn="l" defTabSz="684213" fontAlgn="base">
              <a:spcBef>
                <a:spcPts val="600"/>
              </a:spcBef>
              <a:spcAft>
                <a:spcPts val="600"/>
              </a:spcAft>
              <a:buClr>
                <a:schemeClr val="tx2"/>
              </a:buClr>
              <a:buSzPct val="90000"/>
            </a:pPr>
            <a:endParaRPr lang="en-US" sz="1600" dirty="0">
              <a:solidFill>
                <a:srgbClr val="000000"/>
              </a:solidFill>
            </a:endParaRPr>
          </a:p>
          <a:p>
            <a:pPr marL="0" indent="0" algn="l" defTabSz="684213" fontAlgn="base">
              <a:spcBef>
                <a:spcPts val="600"/>
              </a:spcBef>
              <a:spcAft>
                <a:spcPts val="600"/>
              </a:spcAft>
              <a:buClr>
                <a:schemeClr val="tx2"/>
              </a:buClr>
              <a:buSzPct val="90000"/>
            </a:pPr>
            <a:r>
              <a:rPr lang="en-US" sz="1600" dirty="0">
                <a:solidFill>
                  <a:srgbClr val="000000"/>
                </a:solidFill>
              </a:rPr>
              <a:t> </a:t>
            </a:r>
          </a:p>
        </p:txBody>
      </p:sp>
      <p:pic>
        <p:nvPicPr>
          <p:cNvPr id="2" name="Picture 1">
            <a:extLst>
              <a:ext uri="{FF2B5EF4-FFF2-40B4-BE49-F238E27FC236}">
                <a16:creationId xmlns:a16="http://schemas.microsoft.com/office/drawing/2014/main" id="{D8CD8C48-E88E-435F-87E8-9FBEE379FCF9}"/>
              </a:ext>
            </a:extLst>
          </p:cNvPr>
          <p:cNvPicPr>
            <a:picLocks noChangeAspect="1"/>
          </p:cNvPicPr>
          <p:nvPr/>
        </p:nvPicPr>
        <p:blipFill>
          <a:blip r:embed="rId3"/>
          <a:stretch>
            <a:fillRect/>
          </a:stretch>
        </p:blipFill>
        <p:spPr>
          <a:xfrm>
            <a:off x="4238358" y="1364243"/>
            <a:ext cx="4486275" cy="2247900"/>
          </a:xfrm>
          <a:prstGeom prst="rect">
            <a:avLst/>
          </a:prstGeom>
        </p:spPr>
      </p:pic>
    </p:spTree>
    <p:extLst>
      <p:ext uri="{BB962C8B-B14F-4D97-AF65-F5344CB8AC3E}">
        <p14:creationId xmlns:p14="http://schemas.microsoft.com/office/powerpoint/2010/main" val="1699785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Overview</a:t>
            </a:r>
            <a:br>
              <a:rPr lang="en-US" dirty="0"/>
            </a:br>
            <a:r>
              <a:rPr lang="en-US" sz="2400" dirty="0"/>
              <a:t>Intracontroller Roaming</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7" y="855419"/>
            <a:ext cx="3254858" cy="3392385"/>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In a Cisco wireless network, lightweight APs are bound to a wireless LAN controller through CAPWAP tunnels. The controller handles the roaming process, rather than the APs, because of the split-MAC architecture.</a:t>
            </a:r>
          </a:p>
          <a:p>
            <a:pPr marL="0" indent="0" algn="l" defTabSz="684213" fontAlgn="base">
              <a:spcBef>
                <a:spcPts val="600"/>
              </a:spcBef>
              <a:spcAft>
                <a:spcPts val="600"/>
              </a:spcAft>
              <a:buClr>
                <a:schemeClr val="tx2"/>
              </a:buClr>
              <a:buSzPct val="90000"/>
            </a:pPr>
            <a:r>
              <a:rPr lang="en-US" sz="1600" dirty="0">
                <a:solidFill>
                  <a:srgbClr val="000000"/>
                </a:solidFill>
              </a:rPr>
              <a:t>If both APs involved in a client roam are bound to the same controller, the controller has to update its client association table so that it knows which CAPWAP tunnel to use to reach the client.</a:t>
            </a:r>
          </a:p>
          <a:p>
            <a:pPr marL="0" indent="0" algn="l" defTabSz="684213" fontAlgn="base">
              <a:spcBef>
                <a:spcPts val="600"/>
              </a:spcBef>
              <a:spcAft>
                <a:spcPts val="600"/>
              </a:spcAft>
              <a:buClr>
                <a:schemeClr val="tx2"/>
              </a:buClr>
              <a:buSzPct val="90000"/>
            </a:pPr>
            <a:endParaRPr lang="en-US" sz="1600" dirty="0">
              <a:solidFill>
                <a:srgbClr val="000000"/>
              </a:solidFill>
            </a:endParaRPr>
          </a:p>
          <a:p>
            <a:pPr marL="0" indent="0" algn="l" defTabSz="684213" fontAlgn="base">
              <a:spcBef>
                <a:spcPts val="600"/>
              </a:spcBef>
              <a:spcAft>
                <a:spcPts val="600"/>
              </a:spcAft>
              <a:buClr>
                <a:schemeClr val="tx2"/>
              </a:buClr>
              <a:buSzPct val="90000"/>
            </a:pPr>
            <a:endParaRPr lang="en-US" sz="1600" dirty="0">
              <a:solidFill>
                <a:srgbClr val="000000"/>
              </a:solidFill>
            </a:endParaRPr>
          </a:p>
          <a:p>
            <a:pPr marL="0" indent="0" algn="l" defTabSz="684213" fontAlgn="base">
              <a:spcBef>
                <a:spcPts val="600"/>
              </a:spcBef>
              <a:spcAft>
                <a:spcPts val="600"/>
              </a:spcAft>
              <a:buClr>
                <a:schemeClr val="tx2"/>
              </a:buClr>
              <a:buSzPct val="90000"/>
            </a:pPr>
            <a:r>
              <a:rPr lang="en-US" sz="1600" dirty="0">
                <a:solidFill>
                  <a:srgbClr val="000000"/>
                </a:solidFill>
              </a:rPr>
              <a:t> </a:t>
            </a:r>
          </a:p>
        </p:txBody>
      </p:sp>
      <p:pic>
        <p:nvPicPr>
          <p:cNvPr id="6" name="Picture 5">
            <a:extLst>
              <a:ext uri="{FF2B5EF4-FFF2-40B4-BE49-F238E27FC236}">
                <a16:creationId xmlns:a16="http://schemas.microsoft.com/office/drawing/2014/main" id="{E96393FF-2EB4-4683-90BE-C910752DAC36}"/>
              </a:ext>
            </a:extLst>
          </p:cNvPr>
          <p:cNvPicPr>
            <a:picLocks noChangeAspect="1"/>
          </p:cNvPicPr>
          <p:nvPr/>
        </p:nvPicPr>
        <p:blipFill>
          <a:blip r:embed="rId3"/>
          <a:stretch>
            <a:fillRect/>
          </a:stretch>
        </p:blipFill>
        <p:spPr>
          <a:xfrm>
            <a:off x="4037647" y="689473"/>
            <a:ext cx="4543425" cy="3724275"/>
          </a:xfrm>
          <a:prstGeom prst="rect">
            <a:avLst/>
          </a:prstGeom>
        </p:spPr>
      </p:pic>
    </p:spTree>
    <p:extLst>
      <p:ext uri="{BB962C8B-B14F-4D97-AF65-F5344CB8AC3E}">
        <p14:creationId xmlns:p14="http://schemas.microsoft.com/office/powerpoint/2010/main" val="3484017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Overview</a:t>
            </a:r>
            <a:br>
              <a:rPr lang="en-US" dirty="0"/>
            </a:br>
            <a:r>
              <a:rPr lang="en-US" sz="2400" dirty="0"/>
              <a:t>Intracontroller Roaming (Cont.)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7" y="855419"/>
            <a:ext cx="7623420" cy="3392385"/>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Efficient roaming is especially important when time-critical applications are being used over the wireless network.</a:t>
            </a:r>
          </a:p>
          <a:p>
            <a:pPr marL="0" indent="0" algn="l"/>
            <a:r>
              <a:rPr lang="en-US" sz="1600" dirty="0">
                <a:solidFill>
                  <a:srgbClr val="000000"/>
                </a:solidFill>
              </a:rPr>
              <a:t>When a roam occurs, there could be a brief time when the client is not fully associated with either AP. So long as that time is held to a minimum, the end user probably will not even notice that the roam occurred.</a:t>
            </a:r>
          </a:p>
          <a:p>
            <a:pPr marL="0" indent="0" algn="l"/>
            <a:endParaRPr lang="en-US" sz="1600" dirty="0">
              <a:solidFill>
                <a:srgbClr val="000000"/>
              </a:solidFill>
            </a:endParaRPr>
          </a:p>
          <a:p>
            <a:pPr marL="0" indent="0" algn="l"/>
            <a:r>
              <a:rPr lang="en-US" sz="1600" dirty="0">
                <a:solidFill>
                  <a:srgbClr val="000000"/>
                </a:solidFill>
              </a:rPr>
              <a:t>Along with the client reassociation, a couple other processes can occur:</a:t>
            </a:r>
          </a:p>
          <a:p>
            <a:pPr marL="285750" indent="-285750" algn="l">
              <a:buFont typeface="Arial" panose="020B0604020202020204" pitchFamily="34" charset="0"/>
              <a:buChar char="•"/>
            </a:pPr>
            <a:r>
              <a:rPr lang="en-US" sz="1600" b="1" dirty="0">
                <a:solidFill>
                  <a:srgbClr val="000000"/>
                </a:solidFill>
              </a:rPr>
              <a:t>DHCP -</a:t>
            </a:r>
            <a:r>
              <a:rPr lang="en-US" sz="1600" dirty="0">
                <a:solidFill>
                  <a:srgbClr val="000000"/>
                </a:solidFill>
              </a:rPr>
              <a:t> The client may be programmed to renew the DHCP lease on its IP address or to request a new address.</a:t>
            </a:r>
          </a:p>
          <a:p>
            <a:pPr marL="285750" indent="-285750" algn="l">
              <a:buFont typeface="Arial" panose="020B0604020202020204" pitchFamily="34" charset="0"/>
              <a:buChar char="•"/>
            </a:pPr>
            <a:r>
              <a:rPr lang="en-US" sz="1600" b="1" dirty="0">
                <a:solidFill>
                  <a:srgbClr val="000000"/>
                </a:solidFill>
              </a:rPr>
              <a:t>Client authentication -</a:t>
            </a:r>
            <a:r>
              <a:rPr lang="en-US" sz="1600" dirty="0">
                <a:solidFill>
                  <a:srgbClr val="000000"/>
                </a:solidFill>
              </a:rPr>
              <a:t> The controller might be configured to use an 802.1x method to authenticate each client on a WLAN.</a:t>
            </a:r>
          </a:p>
          <a:p>
            <a:pPr marL="0" indent="0" algn="l" defTabSz="684213" fontAlgn="base">
              <a:spcBef>
                <a:spcPts val="600"/>
              </a:spcBef>
              <a:spcAft>
                <a:spcPts val="600"/>
              </a:spcAft>
              <a:buClr>
                <a:schemeClr val="tx2"/>
              </a:buClr>
              <a:buSzPct val="90000"/>
            </a:pPr>
            <a:endParaRPr lang="en-US" sz="1600" dirty="0">
              <a:solidFill>
                <a:srgbClr val="000000"/>
              </a:solidFill>
            </a:endParaRPr>
          </a:p>
        </p:txBody>
      </p:sp>
    </p:spTree>
    <p:extLst>
      <p:ext uri="{BB962C8B-B14F-4D97-AF65-F5344CB8AC3E}">
        <p14:creationId xmlns:p14="http://schemas.microsoft.com/office/powerpoint/2010/main" val="134010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Roaming Overview</a:t>
            </a:r>
            <a:br>
              <a:rPr lang="en-US" dirty="0"/>
            </a:br>
            <a:r>
              <a:rPr lang="en-US" sz="2400" dirty="0"/>
              <a:t>Cryptographic Key Exchange Techniques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855419"/>
            <a:ext cx="8193691" cy="3923058"/>
          </a:xfrm>
        </p:spPr>
        <p:txBody>
          <a:bodyPr/>
          <a:lstStyle/>
          <a:p>
            <a:pPr marL="0" indent="0" algn="l"/>
            <a:r>
              <a:rPr lang="en-US" sz="1600" dirty="0">
                <a:solidFill>
                  <a:srgbClr val="000000"/>
                </a:solidFill>
              </a:rPr>
              <a:t>The client authentication process presents a challenge because the dialog between a controller and a RADIUS server, in addition to the cryptographic keys that need to be generated and exchanged, can take a considerable time to accomplish.</a:t>
            </a:r>
          </a:p>
          <a:p>
            <a:pPr marL="0" indent="0" algn="l"/>
            <a:r>
              <a:rPr lang="en-US" sz="1600" dirty="0">
                <a:solidFill>
                  <a:srgbClr val="000000"/>
                </a:solidFill>
              </a:rPr>
              <a:t>Cisco controllers offer three techniques to help streamline this process:</a:t>
            </a:r>
          </a:p>
          <a:p>
            <a:pPr marL="285750" indent="-285750" algn="l">
              <a:buFont typeface="Arial" panose="020B0604020202020204" pitchFamily="34" charset="0"/>
              <a:buChar char="•"/>
            </a:pPr>
            <a:r>
              <a:rPr lang="en-US" sz="1600" b="1" dirty="0">
                <a:solidFill>
                  <a:srgbClr val="000000"/>
                </a:solidFill>
              </a:rPr>
              <a:t>Cisco Centralized Key Management (CCKM) - </a:t>
            </a:r>
            <a:r>
              <a:rPr lang="en-US" sz="1600" dirty="0">
                <a:solidFill>
                  <a:srgbClr val="000000"/>
                </a:solidFill>
              </a:rPr>
              <a:t>One controller maintains a database of clients and keys on behalf of its APs and provides them to other controllers and their APs as needed during client roams. CCKM requires Cisco Compatible Extensions (CCX) support from clients.</a:t>
            </a:r>
          </a:p>
          <a:p>
            <a:pPr marL="285750" indent="-285750" algn="l">
              <a:buFont typeface="Arial" panose="020B0604020202020204" pitchFamily="34" charset="0"/>
              <a:buChar char="•"/>
            </a:pPr>
            <a:r>
              <a:rPr lang="en-US" sz="1600" b="1" dirty="0">
                <a:solidFill>
                  <a:srgbClr val="000000"/>
                </a:solidFill>
              </a:rPr>
              <a:t>Key caching -</a:t>
            </a:r>
            <a:r>
              <a:rPr lang="en-US" sz="1600" dirty="0">
                <a:solidFill>
                  <a:srgbClr val="000000"/>
                </a:solidFill>
              </a:rPr>
              <a:t> Each client maintains a list of keys used with prior AP associations and presents them as it roams. The destination AP must be present in this list, which is limited to eight AP/key entries.</a:t>
            </a:r>
          </a:p>
          <a:p>
            <a:pPr marL="285750" indent="-285750" algn="l">
              <a:buFont typeface="Arial" panose="020B0604020202020204" pitchFamily="34" charset="0"/>
              <a:buChar char="•"/>
            </a:pPr>
            <a:r>
              <a:rPr lang="en-US" sz="1600" b="1" dirty="0">
                <a:solidFill>
                  <a:srgbClr val="000000"/>
                </a:solidFill>
              </a:rPr>
              <a:t>802.11r - </a:t>
            </a:r>
            <a:r>
              <a:rPr lang="en-US" sz="1600" dirty="0">
                <a:solidFill>
                  <a:srgbClr val="000000"/>
                </a:solidFill>
              </a:rPr>
              <a:t>This 802.11 amendment addresses fast roaming or fast BSS transition; a client can cache a portion of the authentication server’s key and present that to future APs as it roams. The client can also maintain its QoS parameters as it roams.</a:t>
            </a:r>
          </a:p>
          <a:p>
            <a:pPr marL="0" indent="0" algn="l" defTabSz="684213" fontAlgn="base">
              <a:spcBef>
                <a:spcPts val="600"/>
              </a:spcBef>
              <a:spcAft>
                <a:spcPts val="600"/>
              </a:spcAft>
              <a:buClr>
                <a:schemeClr val="tx2"/>
              </a:buClr>
              <a:buSzPct val="90000"/>
            </a:pPr>
            <a:endParaRPr lang="en-US" sz="1600" dirty="0">
              <a:solidFill>
                <a:srgbClr val="000000"/>
              </a:solidFill>
            </a:endParaRPr>
          </a:p>
        </p:txBody>
      </p:sp>
    </p:spTree>
    <p:extLst>
      <p:ext uri="{BB962C8B-B14F-4D97-AF65-F5344CB8AC3E}">
        <p14:creationId xmlns:p14="http://schemas.microsoft.com/office/powerpoint/2010/main" val="1436357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COUNT" val="65"/>
  <p:tag name="ARTICULATE_PROJECT_OPEN"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19973</TotalTime>
  <Words>1826</Words>
  <Application>Microsoft Office PowerPoint</Application>
  <PresentationFormat>On-screen Show (16:9)</PresentationFormat>
  <Paragraphs>132</Paragraphs>
  <Slides>24</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Cisco-Bold</vt:lpstr>
      <vt:lpstr>CiscoSans ExtraLight</vt:lpstr>
      <vt:lpstr>Default Theme</vt:lpstr>
      <vt:lpstr>Chapter 19: Understanding Wireless Roam and Location Services</vt:lpstr>
      <vt:lpstr>Chapter 19 Content</vt:lpstr>
      <vt:lpstr>Roaming Overview</vt:lpstr>
      <vt:lpstr>Roaming Overview Before Roaming Between Autonomous APs</vt:lpstr>
      <vt:lpstr>Roaming Overview After Roaming Between Autonomous APs</vt:lpstr>
      <vt:lpstr>Roaming Overview Successive Roams of a Mobile Client</vt:lpstr>
      <vt:lpstr>Roaming Overview Intracontroller Roaming</vt:lpstr>
      <vt:lpstr>Roaming Overview Intracontroller Roaming (Cont.)</vt:lpstr>
      <vt:lpstr>Roaming Overview Cryptographic Key Exchange Techniques</vt:lpstr>
      <vt:lpstr>Roaming Between Centralized Controllers</vt:lpstr>
      <vt:lpstr>Roaming Between Centralized Controllers Before an Intercontroller Roam</vt:lpstr>
      <vt:lpstr>Roaming Between Centralized Controllers After an Intercontroller Roam</vt:lpstr>
      <vt:lpstr>Roaming Between Centralized Controllers Before a Layer 3 Intercontroller Roam</vt:lpstr>
      <vt:lpstr>Roaming Between Centralized Controllers After a Layer 3 Intercontroller Roam</vt:lpstr>
      <vt:lpstr>Roaming Between Centralized Controllers Scaling Mobility with Mobility Groups</vt:lpstr>
      <vt:lpstr>Roaming Between Centralized Controllers Mobility Group Hierarchy</vt:lpstr>
      <vt:lpstr>Locating Devices in a Wireless Network</vt:lpstr>
      <vt:lpstr>Locating Devices in a Wireless Network Locating a Wireless Device with One AP or Three APs</vt:lpstr>
      <vt:lpstr>Locating Devices in a Wireless Network Real Time Location Data for Tracked Devices</vt:lpstr>
      <vt:lpstr>Locating Devices in a Wireless Network Real Time Location for Other Tracked Devices</vt:lpstr>
      <vt:lpstr>Prepare for the Exam</vt:lpstr>
      <vt:lpstr>Prepare for the Exam Key Topics for Chapter 19</vt:lpstr>
      <vt:lpstr>Prepare for the Exam Key Terms for Chapter 19</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Basic Switch and End Device Configuration</dc:title>
  <dc:creator>Stephanie Harvey</dc:creator>
  <cp:lastModifiedBy>Sue Livingston -X (suliving - UNICON INC at Cisco)</cp:lastModifiedBy>
  <cp:revision>375</cp:revision>
  <dcterms:created xsi:type="dcterms:W3CDTF">2019-10-18T06:21:22Z</dcterms:created>
  <dcterms:modified xsi:type="dcterms:W3CDTF">2020-02-21T18:19:15Z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y fmtid="{D5CDD505-2E9C-101B-9397-08002B2CF9AE}" pid="8" name="ArticulateGUID">
    <vt:lpwstr>F9A496F7-57D7-4028-9572-D40DFDF3715A</vt:lpwstr>
  </property>
  <property fmtid="{D5CDD505-2E9C-101B-9397-08002B2CF9AE}" pid="9" name="ArticulatePath">
    <vt:lpwstr>ITE7_Chp9_by_jg</vt:lpwstr>
  </property>
</Properties>
</file>

<file path=docProps/thumbnail.jpeg>
</file>